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3" r:id="rId6"/>
    <p:sldId id="257" r:id="rId7"/>
    <p:sldId id="273" r:id="rId8"/>
    <p:sldId id="264" r:id="rId9"/>
    <p:sldId id="265" r:id="rId10"/>
    <p:sldId id="266" r:id="rId11"/>
    <p:sldId id="267" r:id="rId12"/>
    <p:sldId id="268" r:id="rId13"/>
    <p:sldId id="260" r:id="rId14"/>
    <p:sldId id="270" r:id="rId15"/>
    <p:sldId id="278" r:id="rId16"/>
    <p:sldId id="279" r:id="rId17"/>
    <p:sldId id="272" r:id="rId18"/>
    <p:sldId id="274" r:id="rId19"/>
    <p:sldId id="280" r:id="rId20"/>
    <p:sldId id="281" r:id="rId21"/>
    <p:sldId id="269" r:id="rId22"/>
    <p:sldId id="275" r:id="rId23"/>
    <p:sldId id="277" r:id="rId24"/>
    <p:sldId id="261" r:id="rId25"/>
    <p:sldId id="262" r:id="rId26"/>
    <p:sldId id="276" r:id="rId27"/>
  </p:sldIdLst>
  <p:sldSz cx="9144000" cy="6858000" type="screen4x3"/>
  <p:notesSz cx="6858000" cy="9144000"/>
  <p:defaultTextStyle>
    <a:defPPr>
      <a:defRPr lang="sr-Latn-R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51C"/>
    <a:srgbClr val="567FBA"/>
    <a:srgbClr val="6DBE46"/>
    <a:srgbClr val="29ADE4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9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3" Type="http://schemas.openxmlformats.org/officeDocument/2006/relationships/hyperlink" Target="http://www.itbizcrunch.com/" TargetMode="External"/><Relationship Id="rId18" Type="http://schemas.openxmlformats.org/officeDocument/2006/relationships/image" Target="../media/image20.png"/><Relationship Id="rId26" Type="http://schemas.openxmlformats.org/officeDocument/2006/relationships/hyperlink" Target="http://www.vecernji.hr/tema/iq+magazin/" TargetMode="External"/><Relationship Id="rId39" Type="http://schemas.openxmlformats.org/officeDocument/2006/relationships/hyperlink" Target="http://www.euroherc.hr/" TargetMode="External"/><Relationship Id="rId21" Type="http://schemas.openxmlformats.org/officeDocument/2006/relationships/hyperlink" Target="http://www.vidi.hr/" TargetMode="External"/><Relationship Id="rId34" Type="http://schemas.openxmlformats.org/officeDocument/2006/relationships/image" Target="../media/image29.png"/><Relationship Id="rId42" Type="http://schemas.openxmlformats.org/officeDocument/2006/relationships/image" Target="../media/image33.png"/><Relationship Id="rId47" Type="http://schemas.openxmlformats.org/officeDocument/2006/relationships/hyperlink" Target="http://www.hotelantunovic.com/" TargetMode="External"/><Relationship Id="rId50" Type="http://schemas.openxmlformats.org/officeDocument/2006/relationships/image" Target="../media/image37.png"/><Relationship Id="rId55" Type="http://schemas.openxmlformats.org/officeDocument/2006/relationships/hyperlink" Target="http://www.span.hr/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hyperlink" Target="http://www.novimilenij.eu/" TargetMode="External"/><Relationship Id="rId25" Type="http://schemas.openxmlformats.org/officeDocument/2006/relationships/image" Target="../media/image24.png"/><Relationship Id="rId33" Type="http://schemas.openxmlformats.org/officeDocument/2006/relationships/image" Target="../media/image28.png"/><Relationship Id="rId38" Type="http://schemas.openxmlformats.org/officeDocument/2006/relationships/image" Target="../media/image31.jpeg"/><Relationship Id="rId46" Type="http://schemas.openxmlformats.org/officeDocument/2006/relationships/image" Target="../media/image35.jpeg"/><Relationship Id="rId2" Type="http://schemas.openxmlformats.org/officeDocument/2006/relationships/image" Target="../media/image8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29" Type="http://schemas.openxmlformats.org/officeDocument/2006/relationships/image" Target="../media/image26.png"/><Relationship Id="rId41" Type="http://schemas.openxmlformats.org/officeDocument/2006/relationships/hyperlink" Target="http://www.fina.hr/" TargetMode="External"/><Relationship Id="rId54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hyperlink" Target="http://www.ictbusiness.info/" TargetMode="External"/><Relationship Id="rId24" Type="http://schemas.openxmlformats.org/officeDocument/2006/relationships/image" Target="../media/image23.png"/><Relationship Id="rId32" Type="http://schemas.openxmlformats.org/officeDocument/2006/relationships/hyperlink" Target="http://europe.ineta.org/" TargetMode="External"/><Relationship Id="rId37" Type="http://schemas.openxmlformats.org/officeDocument/2006/relationships/hyperlink" Target="http://www.croz.net/" TargetMode="External"/><Relationship Id="rId40" Type="http://schemas.openxmlformats.org/officeDocument/2006/relationships/image" Target="../media/image32.png"/><Relationship Id="rId45" Type="http://schemas.openxmlformats.org/officeDocument/2006/relationships/hyperlink" Target="http://www.autowill.hr/" TargetMode="External"/><Relationship Id="rId53" Type="http://schemas.openxmlformats.org/officeDocument/2006/relationships/hyperlink" Target="http://www.maras.hr/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://www.mobil.hr/" TargetMode="External"/><Relationship Id="rId23" Type="http://schemas.openxmlformats.org/officeDocument/2006/relationships/hyperlink" Target="http://www.cropc.net/" TargetMode="External"/><Relationship Id="rId28" Type="http://schemas.openxmlformats.org/officeDocument/2006/relationships/hyperlink" Target="http://www.hgk.hr/category/udruzenja/udruzenje-za-informacijske-tehnologije" TargetMode="External"/><Relationship Id="rId36" Type="http://schemas.openxmlformats.org/officeDocument/2006/relationships/image" Target="../media/image30.png"/><Relationship Id="rId49" Type="http://schemas.openxmlformats.org/officeDocument/2006/relationships/hyperlink" Target="http://www.algebra.hr/" TargetMode="External"/><Relationship Id="rId57" Type="http://schemas.openxmlformats.org/officeDocument/2006/relationships/image" Target="../media/image41.png"/><Relationship Id="rId10" Type="http://schemas.openxmlformats.org/officeDocument/2006/relationships/image" Target="../media/image16.png"/><Relationship Id="rId19" Type="http://schemas.openxmlformats.org/officeDocument/2006/relationships/hyperlink" Target="http://www.racunalo.com/" TargetMode="External"/><Relationship Id="rId31" Type="http://schemas.openxmlformats.org/officeDocument/2006/relationships/image" Target="../media/image27.jpeg"/><Relationship Id="rId44" Type="http://schemas.openxmlformats.org/officeDocument/2006/relationships/image" Target="../media/image34.png"/><Relationship Id="rId52" Type="http://schemas.openxmlformats.org/officeDocument/2006/relationships/image" Target="../media/image38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18.png"/><Relationship Id="rId22" Type="http://schemas.openxmlformats.org/officeDocument/2006/relationships/image" Target="../media/image22.png"/><Relationship Id="rId27" Type="http://schemas.openxmlformats.org/officeDocument/2006/relationships/image" Target="../media/image25.png"/><Relationship Id="rId30" Type="http://schemas.openxmlformats.org/officeDocument/2006/relationships/hyperlink" Target="http://www.raza-tpz.hr/" TargetMode="External"/><Relationship Id="rId35" Type="http://schemas.openxmlformats.org/officeDocument/2006/relationships/hyperlink" Target="http://www.avalon.hr/" TargetMode="External"/><Relationship Id="rId43" Type="http://schemas.openxmlformats.org/officeDocument/2006/relationships/hyperlink" Target="http://www.microsoft.com/croatia" TargetMode="External"/><Relationship Id="rId48" Type="http://schemas.openxmlformats.org/officeDocument/2006/relationships/image" Target="../media/image36.jpeg"/><Relationship Id="rId56" Type="http://schemas.openxmlformats.org/officeDocument/2006/relationships/image" Target="../media/image40.gif"/><Relationship Id="rId8" Type="http://schemas.openxmlformats.org/officeDocument/2006/relationships/image" Target="../media/image14.jpeg"/><Relationship Id="rId51" Type="http://schemas.openxmlformats.org/officeDocument/2006/relationships/hyperlink" Target="http://www.racunarstvo.hr/" TargetMode="External"/><Relationship Id="rId3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8313" y="379413"/>
            <a:ext cx="8302625" cy="27797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938" y="3294063"/>
            <a:ext cx="1247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82950" y="3294063"/>
            <a:ext cx="2660650" cy="1533525"/>
          </a:xfrm>
          <a:prstGeom prst="rect">
            <a:avLst/>
          </a:prstGeom>
          <a:solidFill>
            <a:srgbClr val="567F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hr-HR" dirty="0">
                <a:latin typeface="Trebuchet MS" panose="020B0603020202020204" pitchFamily="34" charset="0"/>
              </a:rPr>
              <a:t>Zagreb,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hr-HR" dirty="0" smtClean="0">
                <a:latin typeface="Trebuchet MS" panose="020B0603020202020204" pitchFamily="34" charset="0"/>
              </a:rPr>
              <a:t>24.09.2015.</a:t>
            </a:r>
            <a:endParaRPr lang="hr-HR" dirty="0">
              <a:latin typeface="Trebuchet MS" panose="020B0603020202020204" pitchFamily="34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hr-HR" dirty="0">
                <a:latin typeface="Trebuchet MS" panose="020B0603020202020204" pitchFamily="34" charset="0"/>
              </a:rPr>
              <a:t>Hotel Antunović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960938"/>
            <a:ext cx="12668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3" y="4956175"/>
            <a:ext cx="1252537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284538"/>
            <a:ext cx="1247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3278188"/>
            <a:ext cx="1247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68313" y="4965700"/>
            <a:ext cx="2655887" cy="1533525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0" name="Rectangle 9"/>
          <p:cNvSpPr/>
          <p:nvPr/>
        </p:nvSpPr>
        <p:spPr>
          <a:xfrm>
            <a:off x="6108700" y="4956175"/>
            <a:ext cx="2662238" cy="1533525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463" y="3294063"/>
            <a:ext cx="1247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609600"/>
            <a:ext cx="71342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5211763"/>
            <a:ext cx="1411288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3" r="10736"/>
          <a:stretch/>
        </p:blipFill>
        <p:spPr>
          <a:xfrm>
            <a:off x="6372270" y="5458120"/>
            <a:ext cx="2137492" cy="54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25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9575" y="379413"/>
            <a:ext cx="8301038" cy="1603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4" name="Rectangle 3"/>
          <p:cNvSpPr/>
          <p:nvPr/>
        </p:nvSpPr>
        <p:spPr>
          <a:xfrm>
            <a:off x="409575" y="3749675"/>
            <a:ext cx="2660650" cy="1016000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hr-HR" dirty="0">
                <a:solidFill>
                  <a:schemeClr val="tx1"/>
                </a:solidFill>
                <a:latin typeface="Trebuchet MS" panose="020B0603020202020204" pitchFamily="34" charset="0"/>
              </a:rPr>
              <a:t>Zagreb,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hr-HR" dirty="0" smtClean="0">
                <a:solidFill>
                  <a:schemeClr val="tx1"/>
                </a:solidFill>
                <a:latin typeface="Trebuchet MS" panose="020B0603020202020204" pitchFamily="34" charset="0"/>
              </a:rPr>
              <a:t>24.09.2015.</a:t>
            </a:r>
            <a:endParaRPr lang="hr-HR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4870450"/>
            <a:ext cx="1271588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071688"/>
            <a:ext cx="1270800" cy="15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2071688"/>
            <a:ext cx="12700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38" y="4870449"/>
            <a:ext cx="1271587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474663"/>
            <a:ext cx="4605338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247221" y="2265828"/>
            <a:ext cx="5463392" cy="2133452"/>
          </a:xfrm>
          <a:prstGeom prst="rect">
            <a:avLst/>
          </a:prstGeom>
        </p:spPr>
        <p:txBody>
          <a:bodyPr/>
          <a:lstStyle>
            <a:lvl1pPr algn="ctr">
              <a:defRPr sz="2800" b="0">
                <a:solidFill>
                  <a:schemeClr val="bg2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54544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484" y="796842"/>
            <a:ext cx="852515" cy="60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25" y="1720527"/>
            <a:ext cx="1365993" cy="27440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53568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r-HR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750107" y="120540"/>
            <a:ext cx="1309267" cy="524191"/>
            <a:chOff x="300412" y="325768"/>
            <a:chExt cx="1279008" cy="52419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Rectangle 14"/>
            <p:cNvSpPr/>
            <p:nvPr/>
          </p:nvSpPr>
          <p:spPr>
            <a:xfrm>
              <a:off x="300412" y="325768"/>
              <a:ext cx="1279008" cy="5241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r-HR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44" y="409740"/>
              <a:ext cx="1155996" cy="32874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7" name="Rectangle 16"/>
          <p:cNvSpPr/>
          <p:nvPr userDrawn="1"/>
        </p:nvSpPr>
        <p:spPr>
          <a:xfrm>
            <a:off x="205410" y="202635"/>
            <a:ext cx="2448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GENERALNI</a:t>
            </a:r>
            <a:r>
              <a:rPr lang="hr-HR" sz="1600" b="1" baseline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SPONZOR</a:t>
            </a:r>
            <a:endParaRPr lang="hr-H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HP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23" y="726369"/>
            <a:ext cx="1410816" cy="141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>
            <a:spLocks/>
          </p:cNvSpPr>
          <p:nvPr userDrawn="1"/>
        </p:nvSpPr>
        <p:spPr>
          <a:xfrm>
            <a:off x="2900313" y="202635"/>
            <a:ext cx="2448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GENERALNI</a:t>
            </a:r>
            <a:r>
              <a:rPr lang="hr-HR" sz="1050" b="1" baseline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MEDIJSKI SPONZOR</a:t>
            </a:r>
            <a:endParaRPr lang="hr-HR" sz="105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Picture 4" descr="ve&amp;ccaron;ernji list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600" y="1049359"/>
            <a:ext cx="2499425" cy="53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 userDrawn="1"/>
        </p:nvSpPr>
        <p:spPr>
          <a:xfrm>
            <a:off x="1160451" y="2310772"/>
            <a:ext cx="3133924" cy="239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GLAVNI</a:t>
            </a:r>
            <a:r>
              <a:rPr lang="hr-HR" sz="1200" b="1" baseline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SPONZORI</a:t>
            </a:r>
            <a:endParaRPr lang="hr-H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205410" y="4625281"/>
            <a:ext cx="8684589" cy="239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MEDIJSKI</a:t>
            </a:r>
            <a:r>
              <a:rPr lang="hr-HR" sz="1200" b="1" baseline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PARNTERI</a:t>
            </a:r>
            <a:endParaRPr lang="hr-H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info kod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51" y="2674789"/>
            <a:ext cx="900000" cy="61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mobilityday.com/Content/MobilityDay2015/Uploads/T%20HT%20logo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44" y="2696983"/>
            <a:ext cx="900000" cy="56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eam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038" y="2727734"/>
            <a:ext cx="936000" cy="50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>
            <a:spLocks/>
          </p:cNvSpPr>
          <p:nvPr userDrawn="1"/>
        </p:nvSpPr>
        <p:spPr>
          <a:xfrm>
            <a:off x="5708188" y="202635"/>
            <a:ext cx="1688292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ON-LINE</a:t>
            </a:r>
            <a:r>
              <a:rPr lang="hr-HR" sz="1050" b="1" baseline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PARTNER</a:t>
            </a:r>
            <a:endParaRPr lang="hr-HR" sz="105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36" name="Picture 12" descr="tportal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445" y="1049359"/>
            <a:ext cx="1710223" cy="48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ICT Business">
            <a:hlinkClick r:id="rId11"/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" y="5034906"/>
            <a:ext cx="6667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mobilityday.com/Content/MobilityDay2015/Uploads/IT%20Biz%20Crunch.PNG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177" y="4986925"/>
            <a:ext cx="567431" cy="37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infotrend">
            <a:hlinkClick r:id="rId15"/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54" y="5011093"/>
            <a:ext cx="8096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obil.hr">
            <a:hlinkClick r:id="rId17"/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25" y="4915843"/>
            <a:ext cx="8572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http://mobilityday.com/Content/MobilityDay2015/Uploads/Novi%20milenij%20logo.png">
            <a:hlinkClick r:id="rId19"/>
          </p:cNvPr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221" y="5050675"/>
            <a:ext cx="1025352" cy="24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acunalo.com">
            <a:hlinkClick r:id="rId21"/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819" y="5115868"/>
            <a:ext cx="11430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vidi.hr">
            <a:hlinkClick r:id="rId23"/>
          </p:cNvPr>
          <p:cNvPicPr>
            <a:picLocks noChangeAspect="1"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65" y="5030143"/>
            <a:ext cx="8572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mobilityday.com/Content/MobilityDay2014/Uploads/croPC.png"/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560" y="5044431"/>
            <a:ext cx="10953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q magazine">
            <a:hlinkClick r:id="rId26"/>
          </p:cNvPr>
          <p:cNvPicPr>
            <a:picLocks noChangeAspect="1" noChangeArrowheads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85" y="5039668"/>
            <a:ext cx="28575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hgk-it">
            <a:hlinkClick r:id="rId28"/>
          </p:cNvPr>
          <p:cNvPicPr>
            <a:picLocks noChangeAspect="1" noChangeArrowheads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944" y="2815292"/>
            <a:ext cx="1260000" cy="33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raza">
            <a:hlinkClick r:id="rId30"/>
          </p:cNvPr>
          <p:cNvPicPr>
            <a:picLocks noChangeAspect="1" noChangeArrowheads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601" y="2711383"/>
            <a:ext cx="432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neta">
            <a:hlinkClick r:id="rId32"/>
          </p:cNvPr>
          <p:cNvPicPr>
            <a:picLocks noChangeAspect="1" noChangeArrowheads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32" y="2691583"/>
            <a:ext cx="828000" cy="5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/>
          <p:cNvSpPr/>
          <p:nvPr userDrawn="1"/>
        </p:nvSpPr>
        <p:spPr>
          <a:xfrm>
            <a:off x="5152392" y="2321360"/>
            <a:ext cx="3133924" cy="239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POKROVITELJI</a:t>
            </a:r>
            <a:endParaRPr lang="hr-H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3712369" y="5655806"/>
            <a:ext cx="1661656" cy="239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DIGITALNI P</a:t>
            </a:r>
            <a:r>
              <a:rPr lang="hr-HR" sz="1200" b="1" baseline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ARNER</a:t>
            </a:r>
            <a:endParaRPr lang="hr-H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52" name="Picture 28" descr="http://mobilityday.com/Content/MobilityDay2015/Uploads/AKCIJA_RED.png"/>
          <p:cNvPicPr>
            <a:picLocks noChangeAspect="1" noChangeArrowheads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970" y="6086111"/>
            <a:ext cx="1009650" cy="46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 userDrawn="1"/>
        </p:nvSpPr>
        <p:spPr>
          <a:xfrm>
            <a:off x="207398" y="3692211"/>
            <a:ext cx="8684589" cy="239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SPONZORI</a:t>
            </a:r>
            <a:endParaRPr lang="hr-H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55" name="Picture 31" descr="avalon logo">
            <a:hlinkClick r:id="rId35"/>
          </p:cNvPr>
          <p:cNvPicPr>
            <a:picLocks noChangeAspect="1" noChangeArrowheads="1"/>
          </p:cNvPicPr>
          <p:nvPr userDrawn="1"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10" b="4624"/>
          <a:stretch/>
        </p:blipFill>
        <p:spPr bwMode="auto">
          <a:xfrm>
            <a:off x="1500320" y="4146327"/>
            <a:ext cx="921110" cy="23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://mobilityday.com/Content/MobilityDay2015/Uploads/CROZ.JPG">
            <a:hlinkClick r:id="rId37"/>
          </p:cNvPr>
          <p:cNvPicPr>
            <a:picLocks noChangeAspect="1" noChangeArrowheads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54" y="3998136"/>
            <a:ext cx="929838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Euroherc">
            <a:hlinkClick r:id="rId39"/>
          </p:cNvPr>
          <p:cNvPicPr>
            <a:picLocks noChangeAspect="1" noChangeArrowheads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316" y="4090757"/>
            <a:ext cx="1320603" cy="34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Fina">
            <a:hlinkClick r:id="rId41"/>
          </p:cNvPr>
          <p:cNvPicPr>
            <a:picLocks noChangeAspect="1" noChangeArrowheads="1"/>
          </p:cNvPicPr>
          <p:nvPr userDrawn="1"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443" y="4155354"/>
            <a:ext cx="1146955" cy="21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Microsoft">
            <a:hlinkClick r:id="rId43"/>
          </p:cNvPr>
          <p:cNvPicPr>
            <a:picLocks noChangeAspect="1" noChangeArrowheads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22" y="4046270"/>
            <a:ext cx="1202117" cy="43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://mobilityday.com/Content/MobilityDay2015/Uploads/opel%20logo%20final%20vektori-01.jpg">
            <a:hlinkClick r:id="rId45"/>
          </p:cNvPr>
          <p:cNvPicPr>
            <a:picLocks noChangeAspect="1" noChangeArrowheads="1"/>
          </p:cNvPicPr>
          <p:nvPr userDrawn="1"/>
        </p:nvPicPr>
        <p:blipFill>
          <a:blip r:embed="rId4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806" y="3904498"/>
            <a:ext cx="684642" cy="72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otel antunović">
            <a:hlinkClick r:id="rId47"/>
          </p:cNvPr>
          <p:cNvPicPr>
            <a:picLocks noChangeAspect="1" noChangeArrowheads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11" y="4034083"/>
            <a:ext cx="1122585" cy="46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/>
          <p:cNvSpPr/>
          <p:nvPr userDrawn="1"/>
        </p:nvSpPr>
        <p:spPr>
          <a:xfrm>
            <a:off x="205411" y="5653831"/>
            <a:ext cx="3133924" cy="2191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AKADEMSKI PARTNER</a:t>
            </a:r>
            <a:endParaRPr lang="hr-H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7" name="Picture 38" descr="Algebra">
            <a:hlinkClick r:id="rId49"/>
          </p:cNvPr>
          <p:cNvPicPr>
            <a:picLocks noChangeAspect="1" noChangeArrowheads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21" y="5997693"/>
            <a:ext cx="5715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39" descr="Računarstvo visoka škola">
            <a:hlinkClick r:id="rId51"/>
          </p:cNvPr>
          <p:cNvPicPr>
            <a:picLocks noChangeAspect="1" noChangeArrowheads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96" y="5997693"/>
            <a:ext cx="5715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/>
          <p:cNvSpPr/>
          <p:nvPr userDrawn="1"/>
        </p:nvSpPr>
        <p:spPr>
          <a:xfrm>
            <a:off x="5795445" y="5654524"/>
            <a:ext cx="3133924" cy="239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PRIJATELJI</a:t>
            </a:r>
            <a:r>
              <a:rPr lang="hr-HR" sz="1200" b="1" baseline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KONFERENCIJE</a:t>
            </a:r>
            <a:endParaRPr lang="hr-H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67" name="Picture 43" descr="http://mobilityday.com/Content/MobilityDay2015/Uploads/maras_logo_cmyk.jpg">
            <a:hlinkClick r:id="rId53"/>
          </p:cNvPr>
          <p:cNvPicPr>
            <a:picLocks noChangeAspect="1" noChangeArrowheads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417" y="6210962"/>
            <a:ext cx="1199055" cy="14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span">
            <a:hlinkClick r:id="rId55"/>
          </p:cNvPr>
          <p:cNvPicPr>
            <a:picLocks noChangeAspect="1" noChangeArrowheads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846" y="6196401"/>
            <a:ext cx="569711" cy="21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pan"/>
          <p:cNvPicPr>
            <a:picLocks noChangeAspect="1" noChangeArrowheads="1"/>
          </p:cNvPicPr>
          <p:nvPr userDrawn="1"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731" y="4031473"/>
            <a:ext cx="581025" cy="46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761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1736" y="184975"/>
            <a:ext cx="8180871" cy="778638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294" y="595313"/>
            <a:ext cx="296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843" y="184976"/>
            <a:ext cx="298800" cy="3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294" y="184975"/>
            <a:ext cx="296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844" y="595313"/>
            <a:ext cx="296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825" y="299492"/>
            <a:ext cx="7873506" cy="528144"/>
          </a:xfrm>
          <a:prstGeom prst="rect">
            <a:avLst/>
          </a:prstGeom>
        </p:spPr>
        <p:txBody>
          <a:bodyPr/>
          <a:lstStyle>
            <a:lvl1pPr algn="ctr">
              <a:defRPr sz="2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35" y="1089427"/>
            <a:ext cx="8872780" cy="53319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86" y="6490580"/>
            <a:ext cx="776529" cy="22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32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5412" y="186217"/>
            <a:ext cx="8060701" cy="777396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595313"/>
            <a:ext cx="296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50" y="187805"/>
            <a:ext cx="2968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86217"/>
            <a:ext cx="296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50" y="595313"/>
            <a:ext cx="296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07626" y="1410850"/>
            <a:ext cx="4286992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hr-HR" noProof="0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205412" y="1410849"/>
            <a:ext cx="4226756" cy="487362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8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8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382257" y="315366"/>
            <a:ext cx="7115505" cy="528144"/>
          </a:xfrm>
          <a:prstGeom prst="rect">
            <a:avLst/>
          </a:prstGeom>
        </p:spPr>
        <p:txBody>
          <a:bodyPr/>
          <a:lstStyle>
            <a:lvl1pPr algn="ctr">
              <a:defRPr sz="2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86" y="6490580"/>
            <a:ext cx="776529" cy="22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39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652588"/>
            <a:ext cx="6381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803275"/>
            <a:ext cx="638175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4173538"/>
            <a:ext cx="64135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05411" y="195143"/>
            <a:ext cx="1309267" cy="524191"/>
            <a:chOff x="300412" y="325768"/>
            <a:chExt cx="1279008" cy="52419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" name="Rectangle 7"/>
            <p:cNvSpPr/>
            <p:nvPr/>
          </p:nvSpPr>
          <p:spPr>
            <a:xfrm>
              <a:off x="300412" y="325768"/>
              <a:ext cx="1279008" cy="5241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r-HR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44" y="409740"/>
              <a:ext cx="1155996" cy="32874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0" name="Rectangle 9"/>
          <p:cNvSpPr/>
          <p:nvPr/>
        </p:nvSpPr>
        <p:spPr>
          <a:xfrm>
            <a:off x="204788" y="2495550"/>
            <a:ext cx="1309687" cy="788988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3336925"/>
            <a:ext cx="642937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3125" y="3336925"/>
            <a:ext cx="641350" cy="788988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3" name="Rectangle 12"/>
          <p:cNvSpPr/>
          <p:nvPr/>
        </p:nvSpPr>
        <p:spPr>
          <a:xfrm>
            <a:off x="873125" y="803275"/>
            <a:ext cx="641350" cy="788988"/>
          </a:xfrm>
          <a:prstGeom prst="rect">
            <a:avLst/>
          </a:prstGeom>
          <a:solidFill>
            <a:srgbClr val="56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4" name="Rectangle 13"/>
          <p:cNvSpPr/>
          <p:nvPr/>
        </p:nvSpPr>
        <p:spPr>
          <a:xfrm>
            <a:off x="201613" y="1644650"/>
            <a:ext cx="641350" cy="788988"/>
          </a:xfrm>
          <a:prstGeom prst="rect">
            <a:avLst/>
          </a:prstGeom>
          <a:solidFill>
            <a:srgbClr val="29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5" name="Rectangle 14"/>
          <p:cNvSpPr/>
          <p:nvPr/>
        </p:nvSpPr>
        <p:spPr>
          <a:xfrm>
            <a:off x="201613" y="4178300"/>
            <a:ext cx="641350" cy="788988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6" name="Rectangle 15"/>
          <p:cNvSpPr/>
          <p:nvPr/>
        </p:nvSpPr>
        <p:spPr>
          <a:xfrm>
            <a:off x="188913" y="5027613"/>
            <a:ext cx="1322387" cy="788987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17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5876925"/>
            <a:ext cx="6381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88913" y="5876925"/>
            <a:ext cx="641350" cy="787400"/>
          </a:xfrm>
          <a:prstGeom prst="rect">
            <a:avLst/>
          </a:prstGeom>
          <a:solidFill>
            <a:srgbClr val="56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9" name="Rectangle 18"/>
          <p:cNvSpPr/>
          <p:nvPr/>
        </p:nvSpPr>
        <p:spPr>
          <a:xfrm>
            <a:off x="1579563" y="195263"/>
            <a:ext cx="7385050" cy="2244725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TextBox 17"/>
          <p:cNvSpPr txBox="1">
            <a:spLocks noChangeArrowheads="1"/>
          </p:cNvSpPr>
          <p:nvPr/>
        </p:nvSpPr>
        <p:spPr bwMode="auto">
          <a:xfrm>
            <a:off x="1695450" y="1495425"/>
            <a:ext cx="44767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hr-HR"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  <p:pic>
        <p:nvPicPr>
          <p:cNvPr id="21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13" y="373063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579563" y="2495550"/>
            <a:ext cx="7385050" cy="4168775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1695693" y="5354604"/>
            <a:ext cx="7138063" cy="461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1695693" y="3048654"/>
            <a:ext cx="7138064" cy="2005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00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652588"/>
            <a:ext cx="6381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803275"/>
            <a:ext cx="638175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4173538"/>
            <a:ext cx="64135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05411" y="195143"/>
            <a:ext cx="1309267" cy="524191"/>
            <a:chOff x="300412" y="325768"/>
            <a:chExt cx="1279008" cy="52419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" name="Rectangle 7"/>
            <p:cNvSpPr/>
            <p:nvPr/>
          </p:nvSpPr>
          <p:spPr>
            <a:xfrm>
              <a:off x="300412" y="325768"/>
              <a:ext cx="1279008" cy="5241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r-HR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44" y="409740"/>
              <a:ext cx="1155996" cy="32874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0" name="Rectangle 9"/>
          <p:cNvSpPr/>
          <p:nvPr/>
        </p:nvSpPr>
        <p:spPr>
          <a:xfrm>
            <a:off x="204788" y="2495550"/>
            <a:ext cx="1309687" cy="788988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3336925"/>
            <a:ext cx="642937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3125" y="3336925"/>
            <a:ext cx="641350" cy="788988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3" name="Rectangle 12"/>
          <p:cNvSpPr/>
          <p:nvPr/>
        </p:nvSpPr>
        <p:spPr>
          <a:xfrm>
            <a:off x="873125" y="803275"/>
            <a:ext cx="641350" cy="788988"/>
          </a:xfrm>
          <a:prstGeom prst="rect">
            <a:avLst/>
          </a:prstGeom>
          <a:solidFill>
            <a:srgbClr val="56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4" name="Rectangle 13"/>
          <p:cNvSpPr/>
          <p:nvPr/>
        </p:nvSpPr>
        <p:spPr>
          <a:xfrm>
            <a:off x="201613" y="1652588"/>
            <a:ext cx="641350" cy="781050"/>
          </a:xfrm>
          <a:prstGeom prst="rect">
            <a:avLst/>
          </a:prstGeom>
          <a:solidFill>
            <a:srgbClr val="29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5" name="Rectangle 14"/>
          <p:cNvSpPr/>
          <p:nvPr/>
        </p:nvSpPr>
        <p:spPr>
          <a:xfrm>
            <a:off x="201613" y="4178300"/>
            <a:ext cx="641350" cy="788988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6" name="Rectangle 15"/>
          <p:cNvSpPr/>
          <p:nvPr/>
        </p:nvSpPr>
        <p:spPr>
          <a:xfrm>
            <a:off x="188913" y="5027613"/>
            <a:ext cx="1322387" cy="788987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17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5876925"/>
            <a:ext cx="6381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88913" y="5876925"/>
            <a:ext cx="641350" cy="787400"/>
          </a:xfrm>
          <a:prstGeom prst="rect">
            <a:avLst/>
          </a:prstGeom>
          <a:solidFill>
            <a:srgbClr val="56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9" name="Rectangle 18"/>
          <p:cNvSpPr/>
          <p:nvPr/>
        </p:nvSpPr>
        <p:spPr>
          <a:xfrm>
            <a:off x="1579563" y="195263"/>
            <a:ext cx="7385050" cy="2244725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TextBox 17"/>
          <p:cNvSpPr txBox="1">
            <a:spLocks noChangeArrowheads="1"/>
          </p:cNvSpPr>
          <p:nvPr/>
        </p:nvSpPr>
        <p:spPr bwMode="auto">
          <a:xfrm>
            <a:off x="1695450" y="1495425"/>
            <a:ext cx="44767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hr-HR"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pitanja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79563" y="2495550"/>
            <a:ext cx="7385050" cy="41687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377825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1695693" y="5354604"/>
            <a:ext cx="7138063" cy="461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1695693" y="3048654"/>
            <a:ext cx="7138064" cy="2005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98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639888"/>
            <a:ext cx="6381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803275"/>
            <a:ext cx="6381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4173538"/>
            <a:ext cx="64135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05411" y="195143"/>
            <a:ext cx="1309267" cy="524191"/>
            <a:chOff x="300412" y="325768"/>
            <a:chExt cx="1279008" cy="52419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" name="Rectangle 7"/>
            <p:cNvSpPr/>
            <p:nvPr/>
          </p:nvSpPr>
          <p:spPr>
            <a:xfrm>
              <a:off x="300412" y="325768"/>
              <a:ext cx="1279008" cy="5241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r-HR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44" y="409740"/>
              <a:ext cx="1155996" cy="32874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0" name="Rectangle 9"/>
          <p:cNvSpPr/>
          <p:nvPr/>
        </p:nvSpPr>
        <p:spPr>
          <a:xfrm>
            <a:off x="204788" y="2495550"/>
            <a:ext cx="1309687" cy="788988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3336925"/>
            <a:ext cx="642937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3125" y="3336925"/>
            <a:ext cx="641350" cy="788988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3" name="Rectangle 12"/>
          <p:cNvSpPr/>
          <p:nvPr/>
        </p:nvSpPr>
        <p:spPr>
          <a:xfrm>
            <a:off x="873125" y="803275"/>
            <a:ext cx="641350" cy="788988"/>
          </a:xfrm>
          <a:prstGeom prst="rect">
            <a:avLst/>
          </a:prstGeom>
          <a:solidFill>
            <a:srgbClr val="56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4" name="Rectangle 13"/>
          <p:cNvSpPr/>
          <p:nvPr/>
        </p:nvSpPr>
        <p:spPr>
          <a:xfrm>
            <a:off x="201613" y="1644650"/>
            <a:ext cx="641350" cy="798513"/>
          </a:xfrm>
          <a:prstGeom prst="rect">
            <a:avLst/>
          </a:prstGeom>
          <a:solidFill>
            <a:srgbClr val="29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5" name="Rectangle 14"/>
          <p:cNvSpPr/>
          <p:nvPr/>
        </p:nvSpPr>
        <p:spPr>
          <a:xfrm>
            <a:off x="201613" y="4178300"/>
            <a:ext cx="641350" cy="788988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6" name="Rectangle 15"/>
          <p:cNvSpPr/>
          <p:nvPr/>
        </p:nvSpPr>
        <p:spPr>
          <a:xfrm>
            <a:off x="188913" y="5027613"/>
            <a:ext cx="1322387" cy="788987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17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5876925"/>
            <a:ext cx="6381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88913" y="5876925"/>
            <a:ext cx="641350" cy="787400"/>
          </a:xfrm>
          <a:prstGeom prst="rect">
            <a:avLst/>
          </a:prstGeom>
          <a:solidFill>
            <a:srgbClr val="56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9" name="Rectangle 18"/>
          <p:cNvSpPr/>
          <p:nvPr/>
        </p:nvSpPr>
        <p:spPr>
          <a:xfrm>
            <a:off x="1579563" y="195263"/>
            <a:ext cx="7385050" cy="2244725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TextBox 17"/>
          <p:cNvSpPr txBox="1">
            <a:spLocks noChangeArrowheads="1"/>
          </p:cNvSpPr>
          <p:nvPr/>
        </p:nvSpPr>
        <p:spPr bwMode="auto">
          <a:xfrm>
            <a:off x="1695450" y="1495425"/>
            <a:ext cx="44767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hr-HR"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ankete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79563" y="2495550"/>
            <a:ext cx="7385050" cy="41687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37465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1695693" y="5354604"/>
            <a:ext cx="7138063" cy="461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1695693" y="3048654"/>
            <a:ext cx="7138064" cy="200540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9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00" y="4857750"/>
            <a:ext cx="1247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8" y="4857750"/>
            <a:ext cx="124777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25" y="4857750"/>
            <a:ext cx="1247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4857750"/>
            <a:ext cx="1247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837" y="0"/>
            <a:ext cx="3663315" cy="1040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145" y="2882695"/>
            <a:ext cx="78867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2"/>
                </a:solidFill>
                <a:effectLst/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75076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2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Wingdings 2" panose="05020102010507070707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Wingdings 2" panose="05020102010507070707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xamarin.com/test-cloud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estcloud.xamarin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testcloud.xamarin.com/devices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bilityday.com/" TargetMode="Externa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ljac/HolisticWare.Talks.MobilityDay.2015" TargetMode="External"/><Relationship Id="rId2" Type="http://schemas.openxmlformats.org/officeDocument/2006/relationships/hyperlink" Target="https://www.youtube.com/watch?v=PQMBCoVIABI&amp;feature=youtu.be&amp;t=3431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mcvjetko@holisticware.net" TargetMode="External"/><Relationship Id="rId2" Type="http://schemas.openxmlformats.org/officeDocument/2006/relationships/hyperlink" Target="http://www.mobilityday.com/Agenda/Session/120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xamarin.com/" TargetMode="External"/><Relationship Id="rId5" Type="http://schemas.openxmlformats.org/officeDocument/2006/relationships/hyperlink" Target="http://holisticware.net/" TargetMode="External"/><Relationship Id="rId4" Type="http://schemas.openxmlformats.org/officeDocument/2006/relationships/hyperlink" Target="mailto:Miljenko.cvjetko@xamarin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xamarin.com/" TargetMode="External"/><Relationship Id="rId2" Type="http://schemas.openxmlformats.org/officeDocument/2006/relationships/hyperlink" Target="https://xamarin.com/insights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insights.xamarin.com/app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insights.xamarin.com/app/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Xamarin.Insights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Monitoring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9977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4226756" cy="529288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Test types</a:t>
            </a:r>
            <a:endParaRPr lang="en-US" sz="2000" dirty="0"/>
          </a:p>
          <a:p>
            <a:pPr lvl="1"/>
            <a:r>
              <a:rPr lang="en-US" sz="1600" b="1" dirty="0" smtClean="0"/>
              <a:t>Unit Testing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API testing (libraries) – internals</a:t>
            </a:r>
            <a:br>
              <a:rPr lang="en-US" sz="1600" dirty="0" smtClean="0"/>
            </a:br>
            <a:r>
              <a:rPr lang="en-US" sz="1600" dirty="0" err="1" smtClean="0"/>
              <a:t>.net</a:t>
            </a:r>
            <a:r>
              <a:rPr lang="en-US" sz="1600" dirty="0" smtClean="0"/>
              <a:t>: </a:t>
            </a:r>
            <a:r>
              <a:rPr lang="en-US" sz="1600" dirty="0" err="1"/>
              <a:t>n</a:t>
            </a:r>
            <a:r>
              <a:rPr lang="en-US" sz="1600" dirty="0" err="1" smtClean="0"/>
              <a:t>unit</a:t>
            </a:r>
            <a:r>
              <a:rPr lang="en-US" sz="1600" dirty="0" smtClean="0"/>
              <a:t>, </a:t>
            </a:r>
            <a:r>
              <a:rPr lang="en-US" sz="1600" dirty="0" err="1" smtClean="0"/>
              <a:t>MSTest</a:t>
            </a:r>
            <a:r>
              <a:rPr lang="en-US" sz="1600" dirty="0" smtClean="0"/>
              <a:t>, </a:t>
            </a:r>
            <a:r>
              <a:rPr lang="en-US" sz="1600" dirty="0" err="1" smtClean="0"/>
              <a:t>xUnit</a:t>
            </a:r>
            <a:endParaRPr lang="en-US" sz="1200" dirty="0"/>
          </a:p>
          <a:p>
            <a:pPr lvl="1"/>
            <a:r>
              <a:rPr lang="en-US" sz="1600" b="1" dirty="0" smtClean="0"/>
              <a:t>Integration Testing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b="1" dirty="0" smtClean="0"/>
              <a:t>Regression Testing</a:t>
            </a:r>
          </a:p>
          <a:p>
            <a:pPr lvl="1"/>
            <a:r>
              <a:rPr lang="en-US" sz="1600" b="1" dirty="0" smtClean="0"/>
              <a:t>UI/Acceptance/Functional Testing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end to end</a:t>
            </a:r>
            <a:br>
              <a:rPr lang="en-US" sz="1600" dirty="0" smtClean="0"/>
            </a:br>
            <a:r>
              <a:rPr lang="en-US" sz="1600" dirty="0" smtClean="0"/>
              <a:t>user interaction simulation</a:t>
            </a:r>
          </a:p>
          <a:p>
            <a:pPr marL="457200" lvl="1" indent="0">
              <a:buNone/>
            </a:pPr>
            <a:endParaRPr lang="en-US" sz="1600" dirty="0" smtClean="0"/>
          </a:p>
          <a:p>
            <a:pPr marL="0" lvl="0" indent="0">
              <a:buNone/>
            </a:pPr>
            <a:r>
              <a:rPr lang="en-US" sz="2000" dirty="0">
                <a:solidFill>
                  <a:srgbClr val="44546A"/>
                </a:solidFill>
              </a:rPr>
              <a:t>Test </a:t>
            </a:r>
            <a:r>
              <a:rPr lang="en-US" sz="2000" dirty="0" smtClean="0">
                <a:solidFill>
                  <a:srgbClr val="44546A"/>
                </a:solidFill>
              </a:rPr>
              <a:t>process</a:t>
            </a:r>
            <a:endParaRPr lang="en-US" sz="1600" dirty="0" smtClean="0"/>
          </a:p>
          <a:p>
            <a:pPr lvl="1"/>
            <a:r>
              <a:rPr lang="en-US" sz="1600" dirty="0" smtClean="0"/>
              <a:t>Arrange</a:t>
            </a:r>
            <a:br>
              <a:rPr lang="en-US" sz="1600" dirty="0" smtClean="0"/>
            </a:br>
            <a:r>
              <a:rPr lang="en-US" sz="1600" dirty="0" smtClean="0"/>
              <a:t>prepare test (data, </a:t>
            </a:r>
            <a:r>
              <a:rPr lang="en-US" sz="1600" dirty="0" err="1" smtClean="0"/>
              <a:t>envirnonment</a:t>
            </a:r>
            <a:r>
              <a:rPr lang="en-US" sz="1600" dirty="0" smtClean="0"/>
              <a:t>)</a:t>
            </a:r>
          </a:p>
          <a:p>
            <a:pPr lvl="1"/>
            <a:r>
              <a:rPr lang="en-US" sz="1600" dirty="0" smtClean="0"/>
              <a:t>Act</a:t>
            </a:r>
            <a:br>
              <a:rPr lang="en-US" sz="1600" dirty="0" smtClean="0"/>
            </a:br>
            <a:r>
              <a:rPr lang="en-US" sz="1600" dirty="0" smtClean="0"/>
              <a:t>do something perform actions</a:t>
            </a:r>
          </a:p>
          <a:p>
            <a:pPr lvl="1"/>
            <a:r>
              <a:rPr lang="en-US" sz="1600" dirty="0" smtClean="0"/>
              <a:t>Assert 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Validate/Verify results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Testing 01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49" y="1107917"/>
            <a:ext cx="4665065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9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8639386" cy="5292883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 err="1" smtClean="0"/>
              <a:t>Xamarin.UI</a:t>
            </a:r>
            <a:r>
              <a:rPr lang="en-US" dirty="0" smtClean="0"/>
              <a:t> </a:t>
            </a:r>
            <a:r>
              <a:rPr lang="en-US" dirty="0"/>
              <a:t>test</a:t>
            </a:r>
            <a:r>
              <a:rPr lang="en-US" sz="1600" dirty="0"/>
              <a:t>	</a:t>
            </a:r>
          </a:p>
          <a:p>
            <a:pPr lvl="1"/>
            <a:r>
              <a:rPr lang="en-US" sz="2000" dirty="0" smtClean="0"/>
              <a:t>automating </a:t>
            </a:r>
            <a:r>
              <a:rPr lang="en-US" sz="2000" dirty="0"/>
              <a:t>testing library	</a:t>
            </a:r>
            <a:endParaRPr lang="en-US" sz="2000" dirty="0" smtClean="0"/>
          </a:p>
          <a:p>
            <a:pPr lvl="1"/>
            <a:r>
              <a:rPr lang="en-US" sz="2000" dirty="0" smtClean="0"/>
              <a:t>enables </a:t>
            </a:r>
          </a:p>
          <a:p>
            <a:pPr lvl="2"/>
            <a:r>
              <a:rPr lang="en-US" sz="1600" dirty="0" smtClean="0"/>
              <a:t>querying </a:t>
            </a:r>
            <a:r>
              <a:rPr lang="en-US" sz="1600" dirty="0"/>
              <a:t>UI to find out information about </a:t>
            </a:r>
            <a:r>
              <a:rPr lang="en-US" sz="1600" dirty="0" smtClean="0"/>
              <a:t>controls/views/widgets</a:t>
            </a:r>
          </a:p>
          <a:p>
            <a:pPr lvl="2"/>
            <a:r>
              <a:rPr lang="en-US" sz="1600" dirty="0" smtClean="0"/>
              <a:t>simulation </a:t>
            </a:r>
            <a:r>
              <a:rPr lang="en-US" sz="1600" dirty="0"/>
              <a:t>of user </a:t>
            </a:r>
            <a:r>
              <a:rPr lang="en-US" sz="1600" dirty="0" smtClean="0"/>
              <a:t>interactions</a:t>
            </a:r>
          </a:p>
          <a:p>
            <a:pPr lvl="1"/>
            <a:r>
              <a:rPr lang="en-US" sz="2000" dirty="0" smtClean="0"/>
              <a:t>based on</a:t>
            </a:r>
          </a:p>
          <a:p>
            <a:pPr lvl="2"/>
            <a:r>
              <a:rPr lang="en-US" sz="1600" dirty="0" smtClean="0"/>
              <a:t>Calabash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popular </a:t>
            </a:r>
            <a:r>
              <a:rPr lang="en-US" sz="1600" dirty="0"/>
              <a:t>device UI testing </a:t>
            </a:r>
            <a:r>
              <a:rPr lang="en-US" sz="1600" dirty="0" smtClean="0"/>
              <a:t>framework</a:t>
            </a:r>
          </a:p>
          <a:p>
            <a:pPr lvl="2"/>
            <a:r>
              <a:rPr lang="en-US" sz="1600" dirty="0" err="1" smtClean="0"/>
              <a:t>Nunit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enables </a:t>
            </a:r>
            <a:r>
              <a:rPr lang="en-US" sz="1600" dirty="0"/>
              <a:t>creating readable </a:t>
            </a:r>
            <a:r>
              <a:rPr lang="en-US" sz="1600" dirty="0" err="1"/>
              <a:t>c#</a:t>
            </a:r>
            <a:r>
              <a:rPr lang="en-US" sz="1600" dirty="0"/>
              <a:t> UI Tests </a:t>
            </a:r>
            <a:r>
              <a:rPr lang="en-US" sz="1600" dirty="0" smtClean="0"/>
              <a:t>for</a:t>
            </a:r>
          </a:p>
          <a:p>
            <a:pPr lvl="3"/>
            <a:r>
              <a:rPr lang="en-US" sz="1600" dirty="0" smtClean="0"/>
              <a:t>iOS </a:t>
            </a:r>
            <a:r>
              <a:rPr lang="en-US" sz="1600"/>
              <a:t>	</a:t>
            </a:r>
            <a:r>
              <a:rPr lang="en-US" sz="1600" smtClean="0"/>
              <a:t>(+</a:t>
            </a:r>
            <a:r>
              <a:rPr lang="en-US" sz="1600" dirty="0" err="1" smtClean="0"/>
              <a:t>Xamarin.iOS</a:t>
            </a:r>
            <a:r>
              <a:rPr lang="en-US" sz="1600" dirty="0" smtClean="0"/>
              <a:t>)</a:t>
            </a:r>
          </a:p>
          <a:p>
            <a:pPr lvl="3"/>
            <a:r>
              <a:rPr lang="en-US" sz="1600" dirty="0" smtClean="0"/>
              <a:t>Android </a:t>
            </a:r>
            <a:r>
              <a:rPr lang="en-US" sz="1600" dirty="0"/>
              <a:t>	(+ </a:t>
            </a:r>
            <a:r>
              <a:rPr lang="en-US" sz="1600" dirty="0" err="1" smtClean="0"/>
              <a:t>Xamarin.Android</a:t>
            </a:r>
            <a:r>
              <a:rPr lang="en-US" sz="1600" dirty="0" smtClean="0"/>
              <a:t>)</a:t>
            </a:r>
          </a:p>
          <a:p>
            <a:pPr lvl="3"/>
            <a:r>
              <a:rPr lang="en-US" sz="1600" dirty="0" smtClean="0"/>
              <a:t>hybrid apps</a:t>
            </a:r>
          </a:p>
          <a:p>
            <a:pPr lvl="2"/>
            <a:r>
              <a:rPr lang="en-US" dirty="0" smtClean="0"/>
              <a:t>tests run</a:t>
            </a:r>
          </a:p>
          <a:p>
            <a:pPr lvl="3"/>
            <a:r>
              <a:rPr lang="en-US" sz="1600" dirty="0" smtClean="0"/>
              <a:t>locally on</a:t>
            </a:r>
          </a:p>
          <a:p>
            <a:pPr lvl="4"/>
            <a:r>
              <a:rPr lang="en-US" sz="1600" dirty="0" smtClean="0"/>
              <a:t>emulator/simulator</a:t>
            </a:r>
          </a:p>
          <a:p>
            <a:pPr lvl="4"/>
            <a:r>
              <a:rPr lang="en-US" sz="1600" dirty="0"/>
              <a:t>d</a:t>
            </a:r>
            <a:r>
              <a:rPr lang="en-US" sz="1600" dirty="0" smtClean="0"/>
              <a:t>evice</a:t>
            </a:r>
          </a:p>
          <a:p>
            <a:pPr lvl="1"/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UITest</a:t>
            </a:r>
            <a:r>
              <a:rPr lang="en-US" dirty="0" smtClean="0"/>
              <a:t> 01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382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8639386" cy="5292883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 smtClean="0"/>
              <a:t>Architecture &amp; Project Types</a:t>
            </a:r>
            <a:r>
              <a:rPr lang="en-US" sz="1600" dirty="0"/>
              <a:t>	</a:t>
            </a:r>
          </a:p>
          <a:p>
            <a:pPr lvl="1"/>
            <a:r>
              <a:rPr lang="en-US" sz="2000" dirty="0" smtClean="0"/>
              <a:t>Client / server </a:t>
            </a:r>
          </a:p>
          <a:p>
            <a:pPr lvl="2"/>
            <a:r>
              <a:rPr lang="en-US" sz="1600" dirty="0" smtClean="0"/>
              <a:t>Client - </a:t>
            </a:r>
            <a:r>
              <a:rPr lang="en-US" sz="1600" dirty="0" err="1" smtClean="0"/>
              <a:t>NUnit</a:t>
            </a:r>
            <a:r>
              <a:rPr lang="en-US" sz="1600" dirty="0" smtClean="0"/>
              <a:t> library</a:t>
            </a:r>
          </a:p>
          <a:p>
            <a:pPr lvl="2"/>
            <a:r>
              <a:rPr lang="en-US" sz="1600" dirty="0" smtClean="0"/>
              <a:t>Server – embedded in the App</a:t>
            </a:r>
            <a:br>
              <a:rPr lang="en-US" sz="1600" dirty="0" smtClean="0"/>
            </a:br>
            <a:r>
              <a:rPr lang="en-US" sz="1600" dirty="0" smtClean="0"/>
              <a:t>HTTP + JSON protocol </a:t>
            </a:r>
          </a:p>
          <a:p>
            <a:pPr lvl="1"/>
            <a:r>
              <a:rPr lang="en-US" sz="1600" dirty="0" smtClean="0"/>
              <a:t>Client - </a:t>
            </a:r>
            <a:r>
              <a:rPr lang="en-US" sz="1600" dirty="0" err="1" smtClean="0"/>
              <a:t>Nunit</a:t>
            </a:r>
            <a:r>
              <a:rPr lang="en-US" sz="1600" dirty="0" smtClean="0"/>
              <a:t> library </a:t>
            </a:r>
          </a:p>
          <a:p>
            <a:pPr lvl="2"/>
            <a:r>
              <a:rPr lang="en-US" sz="1600" dirty="0" smtClean="0"/>
              <a:t>unit testing</a:t>
            </a:r>
          </a:p>
          <a:p>
            <a:pPr lvl="3"/>
            <a:r>
              <a:rPr lang="en-US" sz="1600" dirty="0" smtClean="0"/>
              <a:t>Arrange</a:t>
            </a:r>
          </a:p>
          <a:p>
            <a:pPr lvl="3"/>
            <a:r>
              <a:rPr lang="en-US" sz="1600" dirty="0" smtClean="0"/>
              <a:t>Act</a:t>
            </a:r>
          </a:p>
          <a:p>
            <a:pPr lvl="3"/>
            <a:r>
              <a:rPr lang="en-US" sz="1600" dirty="0" smtClean="0"/>
              <a:t>Assert</a:t>
            </a:r>
          </a:p>
          <a:p>
            <a:pPr lvl="2"/>
            <a:r>
              <a:rPr lang="en-US" sz="1600" dirty="0" smtClean="0"/>
              <a:t>Communicates with server</a:t>
            </a:r>
          </a:p>
          <a:p>
            <a:pPr lvl="1"/>
            <a:r>
              <a:rPr lang="en-US" sz="1600" dirty="0" smtClean="0"/>
              <a:t>Server</a:t>
            </a:r>
          </a:p>
          <a:p>
            <a:pPr lvl="2"/>
            <a:r>
              <a:rPr lang="en-US" sz="1600" dirty="0" smtClean="0"/>
              <a:t>Calabash </a:t>
            </a:r>
          </a:p>
          <a:p>
            <a:pPr lvl="3"/>
            <a:r>
              <a:rPr lang="en-US" sz="1600" dirty="0" smtClean="0"/>
              <a:t>iOS </a:t>
            </a:r>
            <a:br>
              <a:rPr lang="en-US" sz="1600" dirty="0" smtClean="0"/>
            </a:br>
            <a:r>
              <a:rPr lang="en-US" sz="1600" dirty="0" smtClean="0"/>
              <a:t>embedded in the app </a:t>
            </a:r>
            <a:br>
              <a:rPr lang="en-US" sz="1600" dirty="0" smtClean="0"/>
            </a:br>
            <a:r>
              <a:rPr lang="en-US" sz="1600" dirty="0" smtClean="0"/>
              <a:t>must be explicitly started in </a:t>
            </a:r>
            <a:r>
              <a:rPr lang="en-US" sz="1600" dirty="0" err="1" smtClean="0"/>
              <a:t>FinishedLaunching</a:t>
            </a:r>
            <a:endParaRPr lang="en-US" sz="1600" dirty="0" smtClean="0"/>
          </a:p>
          <a:p>
            <a:pPr lvl="3"/>
            <a:r>
              <a:rPr lang="en-US" sz="1600" dirty="0" smtClean="0"/>
              <a:t>Android</a:t>
            </a:r>
            <a:br>
              <a:rPr lang="en-US" sz="1600" dirty="0" smtClean="0"/>
            </a:br>
            <a:r>
              <a:rPr lang="en-US" sz="1600" dirty="0" smtClean="0"/>
              <a:t>service signed with the same key (the same app)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2"/>
            <a:endParaRPr lang="en-US" sz="1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UITest</a:t>
            </a:r>
            <a:r>
              <a:rPr lang="en-US" dirty="0" smtClean="0"/>
              <a:t> 02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504" y="1107916"/>
            <a:ext cx="2997616" cy="416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0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4226756" cy="5292883"/>
          </a:xfrm>
        </p:spPr>
        <p:txBody>
          <a:bodyPr/>
          <a:lstStyle/>
          <a:p>
            <a:r>
              <a:rPr lang="en-US" sz="2000" dirty="0" err="1" smtClean="0"/>
              <a:t>Architecture.Android</a:t>
            </a:r>
            <a:endParaRPr lang="en-US" sz="12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UITest</a:t>
            </a:r>
            <a:r>
              <a:rPr lang="en-US" dirty="0" smtClean="0"/>
              <a:t> 03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84" y="1450373"/>
            <a:ext cx="7644931" cy="492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4226756" cy="5292883"/>
          </a:xfrm>
        </p:spPr>
        <p:txBody>
          <a:bodyPr/>
          <a:lstStyle/>
          <a:p>
            <a:r>
              <a:rPr lang="en-US" sz="2000" dirty="0" err="1" smtClean="0"/>
              <a:t>Architecture.iOS</a:t>
            </a:r>
            <a:endParaRPr lang="en-US" sz="12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UITest</a:t>
            </a:r>
            <a:r>
              <a:rPr lang="en-US" dirty="0" smtClean="0"/>
              <a:t> 04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36" y="1514015"/>
            <a:ext cx="7545177" cy="485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3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8639386" cy="5376011"/>
          </a:xfrm>
        </p:spPr>
        <p:txBody>
          <a:bodyPr/>
          <a:lstStyle/>
          <a:p>
            <a:r>
              <a:rPr lang="en-US" sz="2400" dirty="0" smtClean="0"/>
              <a:t>Arrange</a:t>
            </a:r>
          </a:p>
          <a:p>
            <a:pPr lvl="1"/>
            <a:r>
              <a:rPr lang="en-US" sz="2000" dirty="0" err="1" smtClean="0"/>
              <a:t>Iapp</a:t>
            </a:r>
            <a:r>
              <a:rPr lang="en-US" sz="2000" dirty="0" smtClean="0"/>
              <a:t> interface</a:t>
            </a:r>
          </a:p>
          <a:p>
            <a:pPr lvl="2"/>
            <a:r>
              <a:rPr lang="en-US" dirty="0" smtClean="0"/>
              <a:t>Factory builder</a:t>
            </a:r>
            <a:br>
              <a:rPr lang="en-US" dirty="0" smtClean="0"/>
            </a:br>
            <a:r>
              <a:rPr lang="en-US" dirty="0" err="1" smtClean="0"/>
              <a:t>ConfigureApp</a:t>
            </a:r>
            <a:endParaRPr lang="en-US" dirty="0" smtClean="0"/>
          </a:p>
          <a:p>
            <a:pPr lvl="3"/>
            <a:r>
              <a:rPr lang="en-US" dirty="0" err="1" smtClean="0"/>
              <a:t>AndroidApp</a:t>
            </a:r>
            <a:endParaRPr lang="en-US" dirty="0" smtClean="0"/>
          </a:p>
          <a:p>
            <a:pPr lvl="3"/>
            <a:r>
              <a:rPr lang="en-US" dirty="0" err="1" smtClean="0"/>
              <a:t>iOSApp</a:t>
            </a:r>
            <a:endParaRPr lang="en-US" dirty="0"/>
          </a:p>
          <a:p>
            <a:pPr lvl="1"/>
            <a:r>
              <a:rPr lang="en-US" sz="2000" dirty="0" smtClean="0"/>
              <a:t>Fluent Interface (extension methods)</a:t>
            </a:r>
          </a:p>
          <a:p>
            <a:pPr lvl="2"/>
            <a:r>
              <a:rPr lang="en-US" sz="1600" dirty="0" smtClean="0"/>
              <a:t>Loading</a:t>
            </a:r>
          </a:p>
          <a:p>
            <a:pPr lvl="3"/>
            <a:r>
              <a:rPr lang="en-US" sz="1600" dirty="0" err="1" smtClean="0"/>
              <a:t>ApkFile</a:t>
            </a:r>
            <a:r>
              <a:rPr lang="en-US" sz="1600" dirty="0" smtClean="0"/>
              <a:t>(“path”)</a:t>
            </a:r>
          </a:p>
          <a:p>
            <a:pPr lvl="3"/>
            <a:r>
              <a:rPr lang="en-US" sz="1600" dirty="0" err="1" smtClean="0"/>
              <a:t>AppBundle</a:t>
            </a:r>
            <a:r>
              <a:rPr lang="en-US" sz="1600" dirty="0" smtClean="0"/>
              <a:t>(“</a:t>
            </a:r>
            <a:r>
              <a:rPr lang="en-US" sz="1600" dirty="0"/>
              <a:t>path</a:t>
            </a:r>
            <a:r>
              <a:rPr lang="en-US" sz="1600" dirty="0" smtClean="0"/>
              <a:t>”)</a:t>
            </a:r>
          </a:p>
          <a:p>
            <a:pPr lvl="3"/>
            <a:r>
              <a:rPr lang="en-US" sz="1600" dirty="0" err="1" smtClean="0"/>
              <a:t>InstalledApp</a:t>
            </a:r>
            <a:r>
              <a:rPr lang="en-US" sz="1600" dirty="0" smtClean="0"/>
              <a:t>(“identifier”)</a:t>
            </a:r>
            <a:endParaRPr lang="en-US" sz="1600" dirty="0"/>
          </a:p>
          <a:p>
            <a:pPr lvl="2"/>
            <a:r>
              <a:rPr lang="en-US" sz="1600" dirty="0" err="1"/>
              <a:t>StartApp</a:t>
            </a:r>
            <a:r>
              <a:rPr lang="en-US" sz="1600" dirty="0" smtClean="0"/>
              <a:t>()</a:t>
            </a:r>
            <a:br>
              <a:rPr lang="en-US" sz="1600" dirty="0" smtClean="0"/>
            </a:br>
            <a:endParaRPr lang="en-US" sz="1600" dirty="0" smtClean="0"/>
          </a:p>
          <a:p>
            <a:pPr marL="914400" lvl="2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app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ConfigureApp.iOS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.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InstalledApp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com.company.app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				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StartApp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app =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ConfigureApp.Android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	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ApkFile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(“../../../blah/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blah.apk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		.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StartApp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914400" lvl="2" indent="0"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UITest</a:t>
            </a:r>
            <a:r>
              <a:rPr lang="en-US" dirty="0" smtClean="0"/>
              <a:t> 05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308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8639386" cy="5376011"/>
          </a:xfrm>
        </p:spPr>
        <p:txBody>
          <a:bodyPr/>
          <a:lstStyle/>
          <a:p>
            <a:r>
              <a:rPr lang="en-US" sz="2400" dirty="0" smtClean="0"/>
              <a:t>Act</a:t>
            </a:r>
          </a:p>
          <a:p>
            <a:pPr lvl="1"/>
            <a:r>
              <a:rPr lang="en-US" sz="2000" dirty="0" err="1" smtClean="0"/>
              <a:t>Iapp</a:t>
            </a:r>
            <a:r>
              <a:rPr lang="en-US" sz="2000" dirty="0" smtClean="0"/>
              <a:t> interface</a:t>
            </a:r>
          </a:p>
          <a:p>
            <a:pPr lvl="2"/>
            <a:r>
              <a:rPr lang="en-US" sz="1600" dirty="0" smtClean="0"/>
              <a:t>Acting on UI elements (controls/views/widgets)</a:t>
            </a:r>
            <a:br>
              <a:rPr lang="en-US" sz="1600" dirty="0" smtClean="0"/>
            </a:br>
            <a:endParaRPr lang="en-US" sz="1600" dirty="0" smtClean="0"/>
          </a:p>
          <a:p>
            <a:pPr marL="914400" lvl="2" indent="0"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app.Query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	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DOM object graph/trees - 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detailedAppResult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app.Query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	// save the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results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app.Flash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(&lt;SELECTOR&gt;);	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flash object/control/view	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App.Repl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	// Read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Print Loop - interpreter</a:t>
            </a:r>
          </a:p>
          <a:p>
            <a:pPr marL="914400" lvl="2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ree		// </a:t>
            </a: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ui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tree DOM</a:t>
            </a:r>
            <a:endParaRPr lang="en-US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copy 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history to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clipboard	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app.Tap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c.Marked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(“button“));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app.EnterText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(c 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c.Id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txtName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", "text")); 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app.WaitFor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	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app.WaitForElement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app.Tap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	</a:t>
            </a:r>
            <a:endParaRPr lang="en-US" sz="16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app.SwipeLeft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914400" lvl="2" indent="0">
              <a:buNone/>
            </a:pPr>
            <a:r>
              <a:rPr lang="en-US" sz="16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app.ScrollDown</a:t>
            </a:r>
            <a:r>
              <a:rPr lang="en-US" sz="1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UITest</a:t>
            </a:r>
            <a:r>
              <a:rPr lang="en-US" dirty="0" smtClean="0"/>
              <a:t> 05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3043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Xamarin.UITest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950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4226756" cy="5292883"/>
          </a:xfrm>
        </p:spPr>
        <p:txBody>
          <a:bodyPr/>
          <a:lstStyle/>
          <a:p>
            <a:r>
              <a:rPr lang="en-US" sz="2000" dirty="0" err="1" smtClean="0"/>
              <a:t>Xamarin.Test.Cloud</a:t>
            </a:r>
            <a:endParaRPr lang="en-US" sz="1600" dirty="0" smtClean="0"/>
          </a:p>
          <a:p>
            <a:pPr lvl="1"/>
            <a:r>
              <a:rPr lang="en-US" sz="1600" dirty="0" smtClean="0"/>
              <a:t>Cloud </a:t>
            </a:r>
            <a:r>
              <a:rPr lang="en-US" sz="1600" dirty="0"/>
              <a:t>Service for UI </a:t>
            </a:r>
            <a:r>
              <a:rPr lang="en-US" sz="1600" dirty="0" smtClean="0"/>
              <a:t>Testing</a:t>
            </a:r>
          </a:p>
          <a:p>
            <a:pPr lvl="1"/>
            <a:r>
              <a:rPr lang="en-US" sz="1600" dirty="0" smtClean="0"/>
              <a:t>Runs </a:t>
            </a:r>
          </a:p>
          <a:p>
            <a:pPr lvl="2"/>
            <a:r>
              <a:rPr lang="en-US" sz="1600" dirty="0" err="1" smtClean="0"/>
              <a:t>Xamarin.UITests</a:t>
            </a:r>
            <a:r>
              <a:rPr lang="en-US" sz="1600" dirty="0" smtClean="0"/>
              <a:t> and </a:t>
            </a:r>
          </a:p>
          <a:p>
            <a:pPr lvl="2"/>
            <a:r>
              <a:rPr lang="en-US" sz="1600" dirty="0" smtClean="0"/>
              <a:t>Calabash Tests</a:t>
            </a:r>
          </a:p>
          <a:p>
            <a:r>
              <a:rPr lang="en-US" dirty="0" err="1" smtClean="0"/>
              <a:t>UITests</a:t>
            </a:r>
            <a:endParaRPr lang="en-US" dirty="0" smtClean="0"/>
          </a:p>
          <a:p>
            <a:pPr lvl="1"/>
            <a:r>
              <a:rPr lang="en-US" dirty="0" smtClean="0"/>
              <a:t>Upload </a:t>
            </a:r>
          </a:p>
          <a:p>
            <a:pPr lvl="1"/>
            <a:r>
              <a:rPr lang="en-US" dirty="0" smtClean="0"/>
              <a:t>Run</a:t>
            </a:r>
          </a:p>
          <a:p>
            <a:pPr lvl="1"/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Test.Cloud</a:t>
            </a:r>
            <a:r>
              <a:rPr lang="en-US" dirty="0" smtClean="0"/>
              <a:t> 01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2051" name="Picture 3" descr="C:\Users\moljac\Google Drive\holisticware-web-like-notes\publications\presentations\MobilityDay\2015\images-screenshots\xamarin-test-cloud-la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67" y="2668904"/>
            <a:ext cx="6163845" cy="385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4648458" y="1129637"/>
            <a:ext cx="4226756" cy="5292883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hlinkClick r:id="rId3"/>
              </a:rPr>
              <a:t>https://xamarin.com/test-cloud</a:t>
            </a:r>
            <a:endParaRPr lang="en-US" sz="400" dirty="0" smtClean="0"/>
          </a:p>
          <a:p>
            <a:pPr marL="0" indent="0">
              <a:buNone/>
            </a:pPr>
            <a:r>
              <a:rPr lang="en-US" sz="1600" dirty="0">
                <a:hlinkClick r:id="rId4"/>
              </a:rPr>
              <a:t>https://testcloud.xamarin.com</a:t>
            </a:r>
            <a:r>
              <a:rPr lang="en-US" sz="1600" dirty="0" smtClean="0">
                <a:hlinkClick r:id="rId4"/>
              </a:rPr>
              <a:t>/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70906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19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4226756" cy="5292883"/>
          </a:xfrm>
        </p:spPr>
        <p:txBody>
          <a:bodyPr/>
          <a:lstStyle/>
          <a:p>
            <a:r>
              <a:rPr lang="en-US" sz="2000" dirty="0" smtClean="0"/>
              <a:t>1800+ Devices (real devices)</a:t>
            </a:r>
            <a:br>
              <a:rPr lang="en-US" sz="2000" dirty="0" smtClean="0"/>
            </a:br>
            <a:r>
              <a:rPr lang="en-US" sz="2000" dirty="0"/>
              <a:t>2015-09-01</a:t>
            </a:r>
            <a:br>
              <a:rPr lang="en-US" sz="2000" dirty="0"/>
            </a:b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testcloud.xamarin.com/devices</a:t>
            </a:r>
            <a:endParaRPr lang="en-US" sz="1600" dirty="0" smtClean="0"/>
          </a:p>
          <a:p>
            <a:r>
              <a:rPr lang="en-US" sz="1200" dirty="0"/>
              <a:t/>
            </a:r>
            <a:br>
              <a:rPr lang="en-US" sz="1200" dirty="0"/>
            </a:br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Test.Cloud</a:t>
            </a:r>
            <a:r>
              <a:rPr lang="en-US" dirty="0" smtClean="0"/>
              <a:t> 02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2050" name="Picture 2" descr="C:\Users\moljac\Google Drive\holisticware-web-like-notes\publications\presentations\MobilityDay\2015\images-screenshots\xamarin-test-cloud-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02" y="1991515"/>
            <a:ext cx="8333511" cy="449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6"/>
          <p:cNvSpPr txBox="1">
            <a:spLocks/>
          </p:cNvSpPr>
          <p:nvPr/>
        </p:nvSpPr>
        <p:spPr>
          <a:xfrm>
            <a:off x="4588457" y="1113011"/>
            <a:ext cx="4226756" cy="5292883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Android</a:t>
            </a:r>
          </a:p>
          <a:p>
            <a:r>
              <a:rPr lang="en-US" sz="2000" dirty="0" smtClean="0"/>
              <a:t>iOS 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2396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7212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95693" y="4417018"/>
            <a:ext cx="7138063" cy="1399252"/>
          </a:xfrm>
        </p:spPr>
        <p:txBody>
          <a:bodyPr/>
          <a:lstStyle/>
          <a:p>
            <a:r>
              <a:rPr lang="hr-HR" sz="2400" dirty="0" smtClean="0"/>
              <a:t>Ankete su dostupne na:</a:t>
            </a:r>
          </a:p>
          <a:p>
            <a:pPr marL="514350" indent="-514350">
              <a:buAutoNum type="alphaLcParenR"/>
            </a:pPr>
            <a:r>
              <a:rPr lang="hr-HR" sz="2400" dirty="0" smtClean="0"/>
              <a:t>Mobilnim uređajima (Android, Apple, Windows)</a:t>
            </a:r>
          </a:p>
          <a:p>
            <a:pPr marL="514350" indent="-514350">
              <a:buAutoNum type="alphaLcParenR"/>
            </a:pPr>
            <a:r>
              <a:rPr lang="hr-HR" sz="2400" dirty="0" smtClean="0"/>
              <a:t>Web-u </a:t>
            </a:r>
            <a:r>
              <a:rPr lang="hr-HR" sz="2400" dirty="0" smtClean="0">
                <a:hlinkClick r:id="rId2"/>
              </a:rPr>
              <a:t>http://www.mobilityday.com</a:t>
            </a:r>
            <a:r>
              <a:rPr lang="hr-HR" sz="2400" dirty="0" smtClean="0"/>
              <a:t> </a:t>
            </a:r>
          </a:p>
          <a:p>
            <a:r>
              <a:rPr lang="hr-HR" sz="2400" dirty="0" smtClean="0"/>
              <a:t>PIN za pristup se nalazi na poleđini akreditacije i u vašem on-line profilu.</a:t>
            </a:r>
            <a:endParaRPr lang="hr-HR" sz="2400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695693" y="3048654"/>
            <a:ext cx="7138064" cy="1368363"/>
          </a:xfrm>
        </p:spPr>
        <p:txBody>
          <a:bodyPr/>
          <a:lstStyle/>
          <a:p>
            <a:r>
              <a:rPr lang="hr-HR" dirty="0" smtClean="0"/>
              <a:t>Popunite ankete i osvojite vrijedne nagrade!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4669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7" y="1107916"/>
            <a:ext cx="8716979" cy="5292883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Fun Facts</a:t>
            </a:r>
          </a:p>
          <a:p>
            <a:pPr marL="457200" lvl="1" indent="0">
              <a:buNone/>
            </a:pP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www.youtube.com/watch?v=PQMBCoVIABI&amp;feature=youtu.be&amp;t=3431</a:t>
            </a:r>
            <a:endParaRPr lang="en-US" sz="1600" dirty="0" smtClean="0"/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r>
              <a:rPr lang="en-US" dirty="0" smtClean="0"/>
              <a:t>Links</a:t>
            </a:r>
          </a:p>
          <a:p>
            <a:pPr marL="457200" lvl="1" indent="0">
              <a:buNone/>
            </a:pP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github.com/moljac/HolisticWare.Talks.MobilityDay.2015</a:t>
            </a:r>
            <a:endParaRPr lang="en-US" sz="1600" dirty="0" smtClean="0"/>
          </a:p>
          <a:p>
            <a:pPr marL="457200" lvl="1" indent="0">
              <a:buNone/>
            </a:pPr>
            <a:endParaRPr lang="en-US" sz="1600" dirty="0" smtClean="0"/>
          </a:p>
          <a:p>
            <a:pPr marL="457200" lvl="1" indent="0">
              <a:buNone/>
            </a:pPr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Test.Cloud</a:t>
            </a:r>
            <a:r>
              <a:rPr lang="en-US" dirty="0" smtClean="0"/>
              <a:t> 03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9513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2" tooltip="Kako razvijati kvalitetne mobilne aplikacje s alatima Xamarin: UITest, Test.Cloud i Insights"/>
              </a:rPr>
              <a:t>Kako</a:t>
            </a:r>
            <a:r>
              <a:rPr lang="en-US" dirty="0">
                <a:hlinkClick r:id="rId2" tooltip="Kako razvijati kvalitetne mobilne aplikacje s alatima Xamarin: UITest, Test.Cloud i Insights"/>
              </a:rPr>
              <a:t>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razvijati</a:t>
            </a:r>
            <a:r>
              <a:rPr lang="en-US" dirty="0">
                <a:hlinkClick r:id="rId2" tooltip="Kako razvijati kvalitetne mobilne aplikacje s alatima Xamarin: UITest, Test.Cloud i Insights"/>
              </a:rPr>
              <a:t>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kvalitetne</a:t>
            </a:r>
            <a:r>
              <a:rPr lang="en-US" dirty="0">
                <a:hlinkClick r:id="rId2" tooltip="Kako razvijati kvalitetne mobilne aplikacje s alatima Xamarin: UITest, Test.Cloud i Insights"/>
              </a:rPr>
              <a:t>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mobilne</a:t>
            </a:r>
            <a:r>
              <a:rPr lang="en-US" dirty="0">
                <a:hlinkClick r:id="rId2" tooltip="Kako razvijati kvalitetne mobilne aplikacje s alatima Xamarin: UITest, Test.Cloud i Insights"/>
              </a:rPr>
              <a:t>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aplikacje</a:t>
            </a:r>
            <a:r>
              <a:rPr lang="en-US" dirty="0">
                <a:hlinkClick r:id="rId2" tooltip="Kako razvijati kvalitetne mobilne aplikacje s alatima Xamarin: UITest, Test.Cloud i Insights"/>
              </a:rPr>
              <a:t> s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alatima</a:t>
            </a:r>
            <a:r>
              <a:rPr lang="en-US" dirty="0">
                <a:hlinkClick r:id="rId2" tooltip="Kako razvijati kvalitetne mobilne aplikacje s alatima Xamarin: UITest, Test.Cloud i Insights"/>
              </a:rPr>
              <a:t>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Xamarin</a:t>
            </a:r>
            <a:r>
              <a:rPr lang="en-US" dirty="0">
                <a:hlinkClick r:id="rId2" tooltip="Kako razvijati kvalitetne mobilne aplikacje s alatima Xamarin: UITest, Test.Cloud i Insights"/>
              </a:rPr>
              <a:t>: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UITest</a:t>
            </a:r>
            <a:r>
              <a:rPr lang="en-US" dirty="0">
                <a:hlinkClick r:id="rId2" tooltip="Kako razvijati kvalitetne mobilne aplikacje s alatima Xamarin: UITest, Test.Cloud i Insights"/>
              </a:rPr>
              <a:t>,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Test.Cloud</a:t>
            </a:r>
            <a:r>
              <a:rPr lang="en-US" dirty="0">
                <a:hlinkClick r:id="rId2" tooltip="Kako razvijati kvalitetne mobilne aplikacje s alatima Xamarin: UITest, Test.Cloud i Insights"/>
              </a:rPr>
              <a:t>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i</a:t>
            </a:r>
            <a:r>
              <a:rPr lang="en-US" dirty="0">
                <a:hlinkClick r:id="rId2" tooltip="Kako razvijati kvalitetne mobilne aplikacje s alatima Xamarin: UITest, Test.Cloud i Insights"/>
              </a:rPr>
              <a:t> </a:t>
            </a:r>
            <a:r>
              <a:rPr lang="en-US" dirty="0" smtClean="0">
                <a:hlinkClick r:id="rId2" tooltip="Kako razvijati kvalitetne mobilne aplikacje s alatima Xamarin: UITest, Test.Cloud i Insights"/>
              </a:rPr>
              <a:t>Insights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3477845" y="4259385"/>
            <a:ext cx="4986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Miljenko Cvjetko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Developer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Software Engineer on </a:t>
            </a:r>
            <a:r>
              <a:rPr lang="en-US" dirty="0" err="1" smtClean="0">
                <a:solidFill>
                  <a:schemeClr val="bg1"/>
                </a:solidFill>
              </a:rPr>
              <a:t>Xamarin</a:t>
            </a:r>
            <a:r>
              <a:rPr lang="en-US" dirty="0" smtClean="0">
                <a:solidFill>
                  <a:schemeClr val="bg1"/>
                </a:solidFill>
              </a:rPr>
              <a:t> Components Team</a:t>
            </a:r>
          </a:p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mcvjetko@holisticware.net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m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iljenko.cvjetko@xamarin.com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5"/>
              </a:rPr>
              <a:t>https://holisticware.net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6"/>
              </a:rPr>
              <a:t>https://xamarin.com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69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half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58" y="1016477"/>
            <a:ext cx="3936451" cy="185948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</a:t>
            </a:r>
            <a:r>
              <a:rPr lang="en-US" dirty="0" smtClean="0"/>
              <a:t> Quality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20" y="2948792"/>
            <a:ext cx="6941127" cy="1777459"/>
          </a:xfrm>
          <a:prstGeom prst="rect">
            <a:avLst/>
          </a:prstGeom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2349206" y="4849162"/>
            <a:ext cx="4226756" cy="1352133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/>
              <a:t>QUALITY </a:t>
            </a:r>
            <a:br>
              <a:rPr lang="en-US" sz="2000" b="1" dirty="0" smtClean="0"/>
            </a:br>
            <a:r>
              <a:rPr lang="en-US" sz="2000" b="1" dirty="0" smtClean="0"/>
              <a:t>HIGH IMPORTANCE</a:t>
            </a:r>
            <a:br>
              <a:rPr lang="en-US" sz="2000" b="1" dirty="0" smtClean="0"/>
            </a:br>
            <a:r>
              <a:rPr lang="en-US" sz="2000" b="1" dirty="0" smtClean="0"/>
              <a:t>mobile</a:t>
            </a:r>
            <a:br>
              <a:rPr lang="en-US" sz="2000" b="1" dirty="0" smtClean="0"/>
            </a:br>
            <a:r>
              <a:rPr lang="en-US" sz="2000" b="1" dirty="0" smtClean="0"/>
              <a:t>not only mobile</a:t>
            </a:r>
          </a:p>
        </p:txBody>
      </p:sp>
    </p:spTree>
    <p:extLst>
      <p:ext uri="{BB962C8B-B14F-4D97-AF65-F5344CB8AC3E}">
        <p14:creationId xmlns:p14="http://schemas.microsoft.com/office/powerpoint/2010/main" val="382923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7"/>
            <a:ext cx="4226756" cy="4880536"/>
          </a:xfrm>
        </p:spPr>
        <p:txBody>
          <a:bodyPr/>
          <a:lstStyle/>
          <a:p>
            <a:r>
              <a:rPr lang="en-US" sz="2000" dirty="0" err="1" smtClean="0"/>
              <a:t>Xamarin.Process</a:t>
            </a:r>
            <a:endParaRPr lang="en-US" sz="2000" dirty="0" smtClean="0"/>
          </a:p>
          <a:p>
            <a:pPr lvl="1"/>
            <a:r>
              <a:rPr lang="en-US" sz="1600" dirty="0" smtClean="0"/>
              <a:t>2014.Q3</a:t>
            </a:r>
          </a:p>
          <a:p>
            <a:pPr lvl="1"/>
            <a:r>
              <a:rPr lang="en-US" sz="1600" dirty="0"/>
              <a:t>Full / Complete App Development </a:t>
            </a:r>
            <a:r>
              <a:rPr lang="en-US" sz="1600" dirty="0" smtClean="0"/>
              <a:t>Process</a:t>
            </a:r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Xamarin.Process</a:t>
            </a:r>
            <a:endParaRPr lang="en-US" sz="2000" dirty="0" smtClean="0"/>
          </a:p>
          <a:p>
            <a:pPr lvl="1"/>
            <a:r>
              <a:rPr lang="en-US" sz="1600" dirty="0" smtClean="0"/>
              <a:t>Features </a:t>
            </a:r>
            <a:r>
              <a:rPr lang="en-US" sz="1600" dirty="0"/>
              <a:t>stable </a:t>
            </a:r>
            <a:r>
              <a:rPr lang="en-US" sz="1600" dirty="0" smtClean="0"/>
              <a:t>phase for: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Design and Development Tools</a:t>
            </a:r>
          </a:p>
          <a:p>
            <a:pPr lvl="1"/>
            <a:r>
              <a:rPr lang="en-US" sz="1600" dirty="0" smtClean="0"/>
              <a:t>Features </a:t>
            </a:r>
            <a:r>
              <a:rPr lang="en-US" sz="1600" dirty="0"/>
              <a:t>– </a:t>
            </a:r>
            <a:r>
              <a:rPr lang="en-US" sz="1600" dirty="0" smtClean="0"/>
              <a:t>extensions: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Testing</a:t>
            </a:r>
          </a:p>
          <a:p>
            <a:pPr lvl="1"/>
            <a:endParaRPr lang="en-US" sz="1600" dirty="0" smtClean="0"/>
          </a:p>
        </p:txBody>
      </p:sp>
      <p:pic>
        <p:nvPicPr>
          <p:cNvPr id="1026" name="Picture 2" descr="C:\Users\moljac\Google Drive\holisticware-web-like-notes\publications\presentations\MobilityDay\2015\images-screenshots\xamarin-proces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06" y="2739790"/>
            <a:ext cx="8583114" cy="374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55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7"/>
            <a:ext cx="4226756" cy="4880536"/>
          </a:xfrm>
        </p:spPr>
        <p:txBody>
          <a:bodyPr/>
          <a:lstStyle/>
          <a:p>
            <a:r>
              <a:rPr lang="en-US" sz="2000" dirty="0" smtClean="0"/>
              <a:t>Testing part of the process</a:t>
            </a:r>
            <a:endParaRPr lang="en-US" sz="2000" dirty="0"/>
          </a:p>
          <a:p>
            <a:pPr lvl="1"/>
            <a:r>
              <a:rPr lang="en-US" sz="1600" dirty="0" smtClean="0"/>
              <a:t>Design</a:t>
            </a:r>
            <a:endParaRPr lang="en-US" sz="1600" dirty="0"/>
          </a:p>
          <a:p>
            <a:pPr lvl="1"/>
            <a:r>
              <a:rPr lang="en-US" sz="1600" dirty="0" smtClean="0"/>
              <a:t>Build</a:t>
            </a:r>
            <a:endParaRPr lang="en-US" sz="1600" dirty="0"/>
          </a:p>
          <a:p>
            <a:pPr lvl="1"/>
            <a:r>
              <a:rPr lang="en-US" sz="1600" dirty="0" smtClean="0"/>
              <a:t>Integrate</a:t>
            </a:r>
            <a:endParaRPr lang="en-US" sz="1600" dirty="0"/>
          </a:p>
          <a:p>
            <a:pPr lvl="1"/>
            <a:r>
              <a:rPr lang="en-US" sz="1600" dirty="0" smtClean="0"/>
              <a:t>Deploy</a:t>
            </a:r>
          </a:p>
          <a:p>
            <a:pPr lvl="1"/>
            <a:r>
              <a:rPr lang="en-US" sz="1600" b="1" dirty="0" smtClean="0"/>
              <a:t>Test </a:t>
            </a:r>
          </a:p>
          <a:p>
            <a:pPr lvl="1"/>
            <a:r>
              <a:rPr lang="en-US" sz="1600" b="1" dirty="0" smtClean="0"/>
              <a:t>Monitor</a:t>
            </a:r>
            <a:endParaRPr lang="en-US" sz="16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Test Tools and Services</a:t>
            </a:r>
          </a:p>
          <a:p>
            <a:pPr lvl="1"/>
            <a:r>
              <a:rPr lang="en-US" sz="1600" dirty="0" err="1" smtClean="0"/>
              <a:t>Xamarin.UITest</a:t>
            </a:r>
            <a:endParaRPr lang="en-US" sz="1600" dirty="0" smtClean="0"/>
          </a:p>
          <a:p>
            <a:pPr lvl="1"/>
            <a:r>
              <a:rPr lang="en-US" sz="1600" dirty="0" err="1" smtClean="0"/>
              <a:t>Xamarin.Test.Cloud</a:t>
            </a:r>
            <a:endParaRPr lang="en-US" sz="1600" dirty="0" smtClean="0"/>
          </a:p>
          <a:p>
            <a:pPr lvl="1"/>
            <a:r>
              <a:rPr lang="en-US" sz="1600" dirty="0" err="1" smtClean="0"/>
              <a:t>Xamarin.Insights</a:t>
            </a:r>
            <a:endParaRPr lang="en-US" sz="1600" dirty="0" smtClean="0"/>
          </a:p>
          <a:p>
            <a:endParaRPr lang="hr-HR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5" y="3384062"/>
            <a:ext cx="8603740" cy="316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6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7"/>
            <a:ext cx="4226756" cy="4880536"/>
          </a:xfrm>
        </p:spPr>
        <p:txBody>
          <a:bodyPr/>
          <a:lstStyle/>
          <a:p>
            <a:r>
              <a:rPr lang="en-US" sz="2000" dirty="0" smtClean="0"/>
              <a:t>Monitoring</a:t>
            </a:r>
            <a:endParaRPr lang="en-US" sz="2000" dirty="0"/>
          </a:p>
          <a:p>
            <a:pPr lvl="1"/>
            <a:r>
              <a:rPr lang="en-US" sz="1600" dirty="0"/>
              <a:t>Production </a:t>
            </a:r>
            <a:r>
              <a:rPr lang="en-US" sz="1600" dirty="0" smtClean="0"/>
              <a:t>apps (not only)</a:t>
            </a:r>
          </a:p>
          <a:p>
            <a:pPr lvl="1"/>
            <a:r>
              <a:rPr lang="en-US" sz="1600" dirty="0" err="1" smtClean="0"/>
              <a:t>Xamarin.Insights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xamarin.com/insights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insights.xamarin.com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pPr marL="457200" lvl="1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8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Xamarin.Process.Monitoring</a:t>
            </a:r>
            <a:r>
              <a:rPr lang="en-US" dirty="0" smtClean="0"/>
              <a:t> – Insights 01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Purpose</a:t>
            </a:r>
          </a:p>
          <a:p>
            <a:r>
              <a:rPr lang="en-US" sz="1600" dirty="0" smtClean="0"/>
              <a:t>Crash and issue reporting</a:t>
            </a:r>
            <a:endParaRPr lang="en-US" sz="1600" dirty="0"/>
          </a:p>
          <a:p>
            <a:r>
              <a:rPr lang="en-US" sz="1600" dirty="0" smtClean="0"/>
              <a:t>Session and user monitoring</a:t>
            </a:r>
          </a:p>
          <a:p>
            <a:r>
              <a:rPr lang="en-US" sz="1600" dirty="0" smtClean="0"/>
              <a:t>Secure/private</a:t>
            </a:r>
          </a:p>
          <a:p>
            <a:r>
              <a:rPr lang="en-US" sz="1600" dirty="0" err="1" smtClean="0"/>
              <a:t>.net</a:t>
            </a:r>
            <a:r>
              <a:rPr lang="en-US" sz="1600" dirty="0" smtClean="0"/>
              <a:t> PCL</a:t>
            </a:r>
          </a:p>
          <a:p>
            <a:pPr marL="0" indent="0">
              <a:buNone/>
            </a:pPr>
            <a:endParaRPr lang="hr-H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91" y="2842952"/>
            <a:ext cx="8400162" cy="368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4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7"/>
            <a:ext cx="4226756" cy="4880536"/>
          </a:xfrm>
        </p:spPr>
        <p:txBody>
          <a:bodyPr/>
          <a:lstStyle/>
          <a:p>
            <a:r>
              <a:rPr lang="en-US" sz="2000" dirty="0"/>
              <a:t>Platforms</a:t>
            </a:r>
          </a:p>
          <a:p>
            <a:pPr lvl="1"/>
            <a:r>
              <a:rPr lang="en-US" sz="1600" dirty="0"/>
              <a:t>Mobile</a:t>
            </a:r>
            <a:br>
              <a:rPr lang="en-US" sz="1600" dirty="0"/>
            </a:br>
            <a:r>
              <a:rPr lang="en-US" sz="1600" dirty="0" err="1"/>
              <a:t>Xamarin.Android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Xamarin.iOS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Windows Phone (8, 8.1WinRT, 8.1SL?)</a:t>
            </a:r>
          </a:p>
          <a:p>
            <a:pPr lvl="1"/>
            <a:r>
              <a:rPr lang="en-US" sz="1600" dirty="0"/>
              <a:t>Desktop </a:t>
            </a:r>
            <a:br>
              <a:rPr lang="en-US" sz="1600" dirty="0"/>
            </a:br>
            <a:r>
              <a:rPr lang="en-US" sz="1600" dirty="0"/>
              <a:t>Windows</a:t>
            </a:r>
            <a:br>
              <a:rPr lang="en-US" sz="1600" dirty="0"/>
            </a:br>
            <a:r>
              <a:rPr lang="en-US" sz="1600" dirty="0" err="1"/>
              <a:t>MacOSX</a:t>
            </a:r>
            <a:endParaRPr lang="en-US" sz="1600" dirty="0"/>
          </a:p>
          <a:p>
            <a:pPr lvl="1"/>
            <a:r>
              <a:rPr lang="en-US" sz="1600" dirty="0"/>
              <a:t>ASP.net </a:t>
            </a:r>
            <a:r>
              <a:rPr lang="en-US" sz="1600" dirty="0" smtClean="0"/>
              <a:t>??</a:t>
            </a:r>
            <a:endParaRPr lang="en-US" sz="1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Xamarin.Process.Monitoring</a:t>
            </a:r>
            <a:r>
              <a:rPr lang="en-US" dirty="0" smtClean="0"/>
              <a:t> – Insights 02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Architecture</a:t>
            </a:r>
          </a:p>
          <a:p>
            <a:pPr lvl="1"/>
            <a:r>
              <a:rPr lang="en-US" sz="1600" dirty="0"/>
              <a:t>client/server</a:t>
            </a:r>
          </a:p>
          <a:p>
            <a:pPr lvl="1"/>
            <a:r>
              <a:rPr lang="en-US" sz="1600" dirty="0"/>
              <a:t>Client</a:t>
            </a:r>
            <a:br>
              <a:rPr lang="en-US" sz="1600" dirty="0"/>
            </a:br>
            <a:r>
              <a:rPr lang="en-US" sz="1600" dirty="0" err="1"/>
              <a:t>Xamarin.Insights</a:t>
            </a:r>
            <a:r>
              <a:rPr lang="en-US" sz="1600" dirty="0"/>
              <a:t> – PCL</a:t>
            </a:r>
          </a:p>
          <a:p>
            <a:pPr lvl="1"/>
            <a:r>
              <a:rPr lang="en-US" sz="1600" dirty="0"/>
              <a:t>Server – Insights portal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https://insights.xamarin.com/app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19" y="3392260"/>
            <a:ext cx="6502734" cy="32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1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Xamarin.Process.Monitoring</a:t>
            </a:r>
            <a:r>
              <a:rPr lang="en-US" dirty="0" smtClean="0"/>
              <a:t> – Insights 03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216131" y="1107917"/>
            <a:ext cx="8659083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Process</a:t>
            </a:r>
          </a:p>
          <a:p>
            <a:pPr marL="342900" lvl="1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1600" dirty="0"/>
              <a:t>Setup Application on the server/portal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https://insights.xamarin.com/app/</a:t>
            </a:r>
            <a:endParaRPr lang="en-US" sz="1600" dirty="0"/>
          </a:p>
          <a:p>
            <a:pPr marL="342900" lvl="1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1600" dirty="0"/>
              <a:t>Prepare apps for monitoring</a:t>
            </a:r>
            <a:br>
              <a:rPr lang="en-US" sz="1600" dirty="0"/>
            </a:br>
            <a:r>
              <a:rPr lang="en-US" sz="1600" dirty="0"/>
              <a:t>add </a:t>
            </a:r>
            <a:r>
              <a:rPr lang="en-US" sz="1600" dirty="0" err="1"/>
              <a:t>nuget</a:t>
            </a:r>
            <a:r>
              <a:rPr lang="en-US" sz="1600" dirty="0"/>
              <a:t> packages</a:t>
            </a:r>
          </a:p>
          <a:p>
            <a:pPr marL="342900" lvl="1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1600" dirty="0"/>
              <a:t>Initialize application</a:t>
            </a:r>
          </a:p>
          <a:p>
            <a:pPr marL="342900" lvl="1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1600" dirty="0"/>
              <a:t>Monitor	</a:t>
            </a:r>
          </a:p>
          <a:p>
            <a:pPr marL="457200" lvl="1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5063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bilityDay2013-PPT-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obilityDay2013-PPT-Template.potx" id="{8C2CA381-0ED1-4697-9400-53B75DFF74AF}" vid="{16E62A3B-B6BD-4A90-8598-DD011436AD09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bd0d587-cd8f-4f36-990a-b65a7e766e97">
      <UserInfo>
        <DisplayName>Brigita Prole</DisplayName>
        <AccountId>75</AccountId>
        <AccountType/>
      </UserInfo>
      <UserInfo>
        <DisplayName>Darko Jureković</DisplayName>
        <AccountId>111</AccountId>
        <AccountType/>
      </UserInfo>
      <UserInfo>
        <DisplayName>Iva Petrić</DisplayName>
        <AccountId>32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AAF100AB6DF47A65215DFAEE63E6A" ma:contentTypeVersion="3" ma:contentTypeDescription="Create a new document." ma:contentTypeScope="" ma:versionID="cffc19251ab1ea7a5d7a1f5cb34589ec">
  <xsd:schema xmlns:xsd="http://www.w3.org/2001/XMLSchema" xmlns:xs="http://www.w3.org/2001/XMLSchema" xmlns:p="http://schemas.microsoft.com/office/2006/metadata/properties" xmlns:ns2="0bd0d587-cd8f-4f36-990a-b65a7e766e97" targetNamespace="http://schemas.microsoft.com/office/2006/metadata/properties" ma:root="true" ma:fieldsID="46579cadc1e84f344d3071da3b714b5c" ns2:_="">
    <xsd:import namespace="0bd0d587-cd8f-4f36-990a-b65a7e766e9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d0d587-cd8f-4f36-990a-b65a7e766e9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DAC048-B849-4DF4-8091-C2A878C0A7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9CDFE7-8808-4D6E-A5C6-59DA948B5672}">
  <ds:schemaRefs>
    <ds:schemaRef ds:uri="0bd0d587-cd8f-4f36-990a-b65a7e766e97"/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D85B83C-1E66-4802-9A92-1F48848072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d0d587-cd8f-4f36-990a-b65a7e766e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MobilityDay2013-PPT-Template</Template>
  <TotalTime>353</TotalTime>
  <Words>259</Words>
  <Application>Microsoft Office PowerPoint</Application>
  <PresentationFormat>On-screen Show (4:3)</PresentationFormat>
  <Paragraphs>162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MobilityDay2013-PPT-Template</vt:lpstr>
      <vt:lpstr>PowerPoint Presentation</vt:lpstr>
      <vt:lpstr>PowerPoint Presentation</vt:lpstr>
      <vt:lpstr>Kako razvijati kvalitetne mobilne aplikacje s alatima Xamarin: UITest, Test.Cloud i Insights</vt:lpstr>
      <vt:lpstr>Xamarin.Process Quality</vt:lpstr>
      <vt:lpstr>Xamarin.Process</vt:lpstr>
      <vt:lpstr>Xamarin.Process.Test</vt:lpstr>
      <vt:lpstr>Xamarin.Process.Monitoring – Insights 01</vt:lpstr>
      <vt:lpstr>Xamarin.Process.Monitoring – Insights 02</vt:lpstr>
      <vt:lpstr>Xamarin.Process.Monitoring – Insights 03</vt:lpstr>
      <vt:lpstr>Xamarin.Insights Monitoring</vt:lpstr>
      <vt:lpstr>Xamarin.Process.Test – Testing 01</vt:lpstr>
      <vt:lpstr>Xamarin.Process.Test – UITest 01</vt:lpstr>
      <vt:lpstr>Xamarin.Process.Test – UITest 02</vt:lpstr>
      <vt:lpstr>Xamarin.Process.Test – UITest 03</vt:lpstr>
      <vt:lpstr>Xamarin.Process.Test – UITest 04</vt:lpstr>
      <vt:lpstr>Xamarin.Process.Test – UITest 05</vt:lpstr>
      <vt:lpstr>Xamarin.Process.Test – UITest 05</vt:lpstr>
      <vt:lpstr>Xamarin.UITest</vt:lpstr>
      <vt:lpstr>Xamarin.Process.Test – Test.Cloud 01</vt:lpstr>
      <vt:lpstr>Xamarin.Process.Test – Test.Cloud 02</vt:lpstr>
      <vt:lpstr>PowerPoint Presentation</vt:lpstr>
      <vt:lpstr>Popunite ankete i osvojite vrijedne nagrade!</vt:lpstr>
      <vt:lpstr>Xamarin.Process.Test – Test.Cloud 03</vt:lpstr>
    </vt:vector>
  </TitlesOfParts>
  <Manager>Tomislav Bronzin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 Template</dc:subject>
  <dc:creator>Tomislav Bronzin</dc:creator>
  <cp:keywords>Mobile, Mobility, Day</cp:keywords>
  <cp:lastModifiedBy>moljac</cp:lastModifiedBy>
  <cp:revision>50</cp:revision>
  <dcterms:created xsi:type="dcterms:W3CDTF">2013-09-24T12:18:58Z</dcterms:created>
  <dcterms:modified xsi:type="dcterms:W3CDTF">2015-09-24T05:32:17Z</dcterms:modified>
  <cp:category>PPT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0x01010031AAAF100AB6DF47A65215DFAEE63E6A</vt:lpwstr>
  </property>
</Properties>
</file>